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76" r:id="rId6"/>
    <p:sldId id="278" r:id="rId7"/>
    <p:sldId id="279" r:id="rId8"/>
    <p:sldId id="281" r:id="rId9"/>
    <p:sldId id="260" r:id="rId10"/>
    <p:sldId id="261" r:id="rId11"/>
    <p:sldId id="262" r:id="rId12"/>
    <p:sldId id="263" r:id="rId13"/>
    <p:sldId id="268" r:id="rId14"/>
    <p:sldId id="269" r:id="rId15"/>
    <p:sldId id="271" r:id="rId16"/>
    <p:sldId id="270" r:id="rId17"/>
    <p:sldId id="273" r:id="rId18"/>
    <p:sldId id="274" r:id="rId19"/>
    <p:sldId id="275" r:id="rId20"/>
    <p:sldId id="282" r:id="rId21"/>
    <p:sldId id="313" r:id="rId22"/>
    <p:sldId id="283" r:id="rId23"/>
    <p:sldId id="315" r:id="rId24"/>
    <p:sldId id="285" r:id="rId25"/>
    <p:sldId id="286" r:id="rId26"/>
    <p:sldId id="287" r:id="rId27"/>
    <p:sldId id="288" r:id="rId28"/>
    <p:sldId id="289" r:id="rId29"/>
    <p:sldId id="318" r:id="rId30"/>
    <p:sldId id="290" r:id="rId31"/>
    <p:sldId id="291" r:id="rId32"/>
    <p:sldId id="293" r:id="rId33"/>
    <p:sldId id="294" r:id="rId34"/>
    <p:sldId id="295" r:id="rId35"/>
    <p:sldId id="296" r:id="rId36"/>
    <p:sldId id="297" r:id="rId37"/>
    <p:sldId id="298" r:id="rId38"/>
    <p:sldId id="310" r:id="rId39"/>
    <p:sldId id="316" r:id="rId40"/>
    <p:sldId id="300" r:id="rId41"/>
    <p:sldId id="301" r:id="rId42"/>
    <p:sldId id="302" r:id="rId43"/>
    <p:sldId id="303" r:id="rId44"/>
    <p:sldId id="304" r:id="rId45"/>
    <p:sldId id="305" r:id="rId46"/>
    <p:sldId id="309" r:id="rId47"/>
    <p:sldId id="311" r:id="rId48"/>
    <p:sldId id="312" r:id="rId49"/>
    <p:sldId id="317" r:id="rId50"/>
    <p:sldId id="31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6CE5-053E-4718-BECA-F663D4EA04C8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7478-9D36-48A9-B865-51A32D445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6CE5-053E-4718-BECA-F663D4EA04C8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7478-9D36-48A9-B865-51A32D445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6CE5-053E-4718-BECA-F663D4EA04C8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7478-9D36-48A9-B865-51A32D445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6CE5-053E-4718-BECA-F663D4EA04C8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7478-9D36-48A9-B865-51A32D445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6CE5-053E-4718-BECA-F663D4EA04C8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7478-9D36-48A9-B865-51A32D445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6CE5-053E-4718-BECA-F663D4EA04C8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7478-9D36-48A9-B865-51A32D445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6CE5-053E-4718-BECA-F663D4EA04C8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7478-9D36-48A9-B865-51A32D445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6CE5-053E-4718-BECA-F663D4EA04C8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7478-9D36-48A9-B865-51A32D445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6CE5-053E-4718-BECA-F663D4EA04C8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7478-9D36-48A9-B865-51A32D445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6CE5-053E-4718-BECA-F663D4EA04C8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7478-9D36-48A9-B865-51A32D445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6CE5-053E-4718-BECA-F663D4EA04C8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E6E7478-9D36-48A9-B865-51A32D445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DE6CE5-053E-4718-BECA-F663D4EA04C8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6E7478-9D36-48A9-B865-51A32D44508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OSCE Dec 2016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QEH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potential soft tissue complication of this injury?</a:t>
            </a:r>
          </a:p>
          <a:p>
            <a:endParaRPr lang="en-US" dirty="0"/>
          </a:p>
          <a:p>
            <a:r>
              <a:rPr lang="en-US" dirty="0" smtClean="0"/>
              <a:t>Answer:</a:t>
            </a:r>
            <a:r>
              <a:rPr lang="en-US" dirty="0"/>
              <a:t> </a:t>
            </a:r>
            <a:r>
              <a:rPr lang="en-US" dirty="0" smtClean="0"/>
              <a:t>Rotator </a:t>
            </a:r>
            <a:r>
              <a:rPr lang="en-US" dirty="0"/>
              <a:t>cuff impingement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look for this complication on physical examination ?</a:t>
            </a:r>
          </a:p>
          <a:p>
            <a:endParaRPr lang="en-US" dirty="0"/>
          </a:p>
          <a:p>
            <a:r>
              <a:rPr lang="en-US" dirty="0" smtClean="0"/>
              <a:t>Answer : 1. </a:t>
            </a:r>
            <a:r>
              <a:rPr lang="en-US" dirty="0" err="1" smtClean="0"/>
              <a:t>Neer’s</a:t>
            </a:r>
            <a:r>
              <a:rPr lang="en-US" dirty="0" smtClean="0"/>
              <a:t> test</a:t>
            </a:r>
          </a:p>
          <a:p>
            <a:r>
              <a:rPr lang="en-US" altLang="zh-TW" sz="1600" dirty="0" smtClean="0"/>
              <a:t>( stabilize the scapula, palm </a:t>
            </a:r>
            <a:r>
              <a:rPr lang="en-US" altLang="zh-TW" sz="1600" dirty="0" err="1" smtClean="0"/>
              <a:t>pronation</a:t>
            </a:r>
            <a:r>
              <a:rPr lang="en-US" altLang="zh-TW" sz="1600" dirty="0" smtClean="0"/>
              <a:t>, forward flexion  of shoulder, positive if pain reproduced)</a:t>
            </a:r>
            <a:endParaRPr lang="en-US" sz="1600" dirty="0" smtClean="0"/>
          </a:p>
          <a:p>
            <a:pPr>
              <a:buNone/>
            </a:pPr>
            <a:r>
              <a:rPr lang="en-US" dirty="0" smtClean="0"/>
              <a:t>                    2. </a:t>
            </a:r>
            <a:r>
              <a:rPr lang="en-US" dirty="0"/>
              <a:t>Hawkins</a:t>
            </a:r>
            <a:r>
              <a:rPr lang="en-US" dirty="0" smtClean="0"/>
              <a:t>' test</a:t>
            </a:r>
          </a:p>
          <a:p>
            <a:r>
              <a:rPr lang="en-US" sz="1600" dirty="0" smtClean="0"/>
              <a:t>( forward flexion of shoulder at 90 degree, elbow flexion at 90 degree,  internal rotation  of  shoulder, positive if pain )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treatment options of this injury?</a:t>
            </a:r>
          </a:p>
          <a:p>
            <a:endParaRPr lang="en-US" dirty="0" smtClean="0"/>
          </a:p>
          <a:p>
            <a:r>
              <a:rPr lang="en-US" dirty="0" smtClean="0"/>
              <a:t>Answer</a:t>
            </a:r>
            <a:endParaRPr lang="en-US" dirty="0"/>
          </a:p>
          <a:p>
            <a:r>
              <a:rPr lang="en-US" dirty="0" smtClean="0"/>
              <a:t>Conservative treatment with immobilization</a:t>
            </a:r>
          </a:p>
          <a:p>
            <a:r>
              <a:rPr lang="en-US" dirty="0" smtClean="0"/>
              <a:t>Operative treatment for displaced fracture with reduced </a:t>
            </a:r>
            <a:r>
              <a:rPr lang="en-US" dirty="0" err="1" smtClean="0"/>
              <a:t>subacromial</a:t>
            </a:r>
            <a:r>
              <a:rPr lang="en-US" dirty="0" smtClean="0"/>
              <a:t> space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42 years old man presented with shortness of breath, sore throat and neck swelling. He had a medical history of diabetes and obesity. The oxygen saturation could be maintained at 93</a:t>
            </a:r>
            <a:r>
              <a:rPr lang="en-US" altLang="zh-TW" dirty="0" smtClean="0"/>
              <a:t>%  on high flow oxygen.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Describe two important findings on the X-ray</a:t>
            </a:r>
            <a:endParaRPr lang="en-US" sz="3200" dirty="0"/>
          </a:p>
        </p:txBody>
      </p:sp>
      <p:pic>
        <p:nvPicPr>
          <p:cNvPr id="4" name="內容版面配置區 3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6974" y="1935163"/>
            <a:ext cx="4470051" cy="43894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Swollen epiglottis</a:t>
            </a:r>
          </a:p>
          <a:p>
            <a:r>
              <a:rPr lang="en-US" dirty="0" smtClean="0"/>
              <a:t>Thickened retropharyngeal soft tissue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How would you confirm your suspicion without an imaging technique (1 point)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is a case of retropharyngeal abscess with concomitant </a:t>
            </a:r>
            <a:r>
              <a:rPr lang="en-US" dirty="0" err="1" smtClean="0"/>
              <a:t>epiglottitis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Diagnosis can be confirmed by </a:t>
            </a:r>
            <a:r>
              <a:rPr lang="en-US" dirty="0" err="1" smtClean="0"/>
              <a:t>fiberoptic</a:t>
            </a:r>
            <a:r>
              <a:rPr lang="en-US" dirty="0" smtClean="0"/>
              <a:t> examination.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scan with contrast</a:t>
            </a:r>
            <a:endParaRPr lang="en-US" dirty="0"/>
          </a:p>
        </p:txBody>
      </p:sp>
      <p:pic>
        <p:nvPicPr>
          <p:cNvPr id="5" name="內容版面配置區 4" descr="image12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5780" y="2187099"/>
            <a:ext cx="3901440" cy="3901440"/>
          </a:xfrm>
        </p:spPr>
      </p:pic>
      <p:pic>
        <p:nvPicPr>
          <p:cNvPr id="6" name="內容版面配置區 5" descr="image123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18519"/>
            <a:ext cx="4038600" cy="4038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 scan with contrast was performed. A complication of this condition was found. </a:t>
            </a:r>
          </a:p>
          <a:p>
            <a:r>
              <a:rPr lang="en-US" dirty="0" smtClean="0"/>
              <a:t>Name one important CT finding</a:t>
            </a:r>
          </a:p>
          <a:p>
            <a:r>
              <a:rPr lang="en-US" dirty="0" smtClean="0"/>
              <a:t>What is the name of complication?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Lt internal </a:t>
            </a:r>
            <a:r>
              <a:rPr lang="en-US" dirty="0" err="1" smtClean="0"/>
              <a:t>julgular</a:t>
            </a:r>
            <a:r>
              <a:rPr lang="en-US" dirty="0" smtClean="0"/>
              <a:t> vein thrombosis</a:t>
            </a:r>
          </a:p>
          <a:p>
            <a:endParaRPr lang="en-US" dirty="0"/>
          </a:p>
          <a:p>
            <a:r>
              <a:rPr lang="en-US" dirty="0"/>
              <a:t> </a:t>
            </a:r>
            <a:r>
              <a:rPr lang="en-US" dirty="0" err="1" smtClean="0"/>
              <a:t>Lemierre’s</a:t>
            </a:r>
            <a:r>
              <a:rPr lang="en-US" dirty="0" smtClean="0"/>
              <a:t> </a:t>
            </a:r>
            <a:r>
              <a:rPr lang="en-US" dirty="0"/>
              <a:t>syndrome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 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smtClean="0"/>
              <a:t>gentleman </a:t>
            </a:r>
            <a:r>
              <a:rPr lang="en-US" smtClean="0"/>
              <a:t>fell </a:t>
            </a:r>
            <a:r>
              <a:rPr lang="en-US" dirty="0" smtClean="0"/>
              <a:t>from stairs and sustained left shoulder injury.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two treatment options for this complication?</a:t>
            </a:r>
          </a:p>
          <a:p>
            <a:endParaRPr lang="en-US" dirty="0" smtClean="0"/>
          </a:p>
          <a:p>
            <a:r>
              <a:rPr lang="en-US" dirty="0" smtClean="0"/>
              <a:t>1. Treat the underlying infection</a:t>
            </a:r>
          </a:p>
          <a:p>
            <a:r>
              <a:rPr lang="en-US" dirty="0" smtClean="0"/>
              <a:t>2. Anticoagulant ( controversial )</a:t>
            </a:r>
          </a:p>
          <a:p>
            <a:pPr>
              <a:buNone/>
            </a:pPr>
            <a:r>
              <a:rPr lang="en-US" sz="1400" dirty="0" smtClean="0"/>
              <a:t>         Consider in case of clot progression</a:t>
            </a:r>
            <a:endParaRPr lang="en-US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patient needed to transfer out for treatment, what should be done first?</a:t>
            </a:r>
          </a:p>
          <a:p>
            <a:r>
              <a:rPr lang="en-US" dirty="0" smtClean="0"/>
              <a:t>Describe how you can perform the above management decision?</a:t>
            </a:r>
          </a:p>
          <a:p>
            <a:r>
              <a:rPr lang="en-US" dirty="0" smtClean="0"/>
              <a:t>Answer: To secure airway</a:t>
            </a:r>
            <a:endParaRPr lang="en-US" dirty="0"/>
          </a:p>
          <a:p>
            <a:r>
              <a:rPr lang="en-US" dirty="0" smtClean="0"/>
              <a:t>Awake  </a:t>
            </a:r>
            <a:r>
              <a:rPr lang="en-US" dirty="0" err="1" smtClean="0"/>
              <a:t>fiberoptic</a:t>
            </a:r>
            <a:r>
              <a:rPr lang="en-US" dirty="0" smtClean="0"/>
              <a:t> intubation</a:t>
            </a:r>
          </a:p>
          <a:p>
            <a:r>
              <a:rPr lang="en-US" sz="1600" dirty="0" err="1" smtClean="0"/>
              <a:t>Topicalize</a:t>
            </a:r>
            <a:r>
              <a:rPr lang="en-US" sz="1600" dirty="0" smtClean="0"/>
              <a:t> with LA on nostril, </a:t>
            </a:r>
            <a:r>
              <a:rPr lang="en-US" sz="1600" dirty="0" err="1" smtClean="0"/>
              <a:t>oropharynx</a:t>
            </a:r>
            <a:r>
              <a:rPr lang="en-US" sz="1600" dirty="0" smtClean="0"/>
              <a:t> and  larynx</a:t>
            </a:r>
          </a:p>
          <a:p>
            <a:r>
              <a:rPr lang="en-US" sz="1600" dirty="0" smtClean="0"/>
              <a:t>Optional use of sedation</a:t>
            </a:r>
          </a:p>
          <a:p>
            <a:r>
              <a:rPr lang="en-US" sz="1600" dirty="0" smtClean="0"/>
              <a:t> </a:t>
            </a:r>
            <a:r>
              <a:rPr lang="en-US" sz="1600" dirty="0" err="1" smtClean="0"/>
              <a:t>Fiberoptic</a:t>
            </a:r>
            <a:r>
              <a:rPr lang="en-US" sz="1600" dirty="0" smtClean="0"/>
              <a:t> intubation via nasal routine</a:t>
            </a:r>
          </a:p>
          <a:p>
            <a:r>
              <a:rPr lang="en-US" sz="1600" dirty="0" smtClean="0"/>
              <a:t>Sedation and paralysis</a:t>
            </a:r>
          </a:p>
          <a:p>
            <a:r>
              <a:rPr lang="en-US" sz="1600" dirty="0" smtClean="0"/>
              <a:t>Surgical airway standby</a:t>
            </a:r>
          </a:p>
          <a:p>
            <a:endParaRPr lang="en-US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3a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72 years old male presented with a few days history of malaise and dizziness. He denied any chest pain. Vital signs were stable except the slow heart rate.</a:t>
            </a:r>
          </a:p>
          <a:p>
            <a:pPr>
              <a:buNone/>
            </a:pPr>
            <a:r>
              <a:rPr lang="en-US" altLang="zh-TW" dirty="0" smtClean="0"/>
              <a:t>    I-stat showed no significant electrolyte disturbance. ECG was performed.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內容版面配置區 5" descr="ECG modifed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428736"/>
            <a:ext cx="5685605" cy="453867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the ECG finding and what is the diagnosis?</a:t>
            </a:r>
          </a:p>
          <a:p>
            <a:endParaRPr lang="en-US" dirty="0" smtClean="0"/>
          </a:p>
          <a:p>
            <a:r>
              <a:rPr lang="en-US" dirty="0" smtClean="0"/>
              <a:t>Sinus </a:t>
            </a:r>
            <a:r>
              <a:rPr lang="en-US" dirty="0" err="1" smtClean="0"/>
              <a:t>bradycardia</a:t>
            </a:r>
            <a:endParaRPr lang="en-US" dirty="0" smtClean="0"/>
          </a:p>
          <a:p>
            <a:r>
              <a:rPr lang="en-US" dirty="0" smtClean="0"/>
              <a:t>RBBB</a:t>
            </a:r>
          </a:p>
          <a:p>
            <a:r>
              <a:rPr lang="en-US" dirty="0" smtClean="0"/>
              <a:t>First degree heart block</a:t>
            </a:r>
          </a:p>
          <a:p>
            <a:r>
              <a:rPr lang="en-US" dirty="0" smtClean="0"/>
              <a:t>ST elevation at inferior lead</a:t>
            </a:r>
          </a:p>
          <a:p>
            <a:r>
              <a:rPr lang="en-US" dirty="0" smtClean="0"/>
              <a:t>Diagnosis: STEMI with atypical presentation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Was thrombolytic therapy indicated for this patient? </a:t>
            </a:r>
          </a:p>
          <a:p>
            <a:endParaRPr lang="en-US" dirty="0" smtClean="0"/>
          </a:p>
          <a:p>
            <a:r>
              <a:rPr lang="en-US" dirty="0" smtClean="0"/>
              <a:t>Thrombolytic therapy is generally not indicated for STEMI with very atypical presentation.</a:t>
            </a:r>
          </a:p>
          <a:p>
            <a:r>
              <a:rPr lang="en-US" sz="1600" dirty="0" smtClean="0"/>
              <a:t>Difficult to ascertain the onset time</a:t>
            </a:r>
          </a:p>
          <a:p>
            <a:r>
              <a:rPr lang="en-US" sz="1600" dirty="0" err="1" smtClean="0"/>
              <a:t>Antiplatelet</a:t>
            </a:r>
            <a:r>
              <a:rPr lang="en-US" sz="1600" dirty="0" smtClean="0"/>
              <a:t>/ LMWH/ PCI / Risk factors control are still useful</a:t>
            </a:r>
            <a:r>
              <a:rPr lang="en-US" sz="2000" dirty="0" smtClean="0"/>
              <a:t>.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Outcome of patient: Coro showed total occlusion of RCA/ PCI done.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3b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45 years old man presented with chest pain. Acute coronary syndrome was suspected clinically. ECG was performed.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內容版面配置區 5" descr="modifed 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500174"/>
            <a:ext cx="6409008" cy="421484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857232"/>
            <a:ext cx="7972452" cy="5554683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ECG findings? What is the implication ?</a:t>
            </a:r>
          </a:p>
          <a:p>
            <a:r>
              <a:rPr lang="en-US" dirty="0" smtClean="0"/>
              <a:t>Diffuse ST depression at V2- V6, inferior lead &amp; lateral lead</a:t>
            </a:r>
          </a:p>
          <a:p>
            <a:r>
              <a:rPr lang="en-US" dirty="0" smtClean="0"/>
              <a:t>STE at </a:t>
            </a:r>
            <a:r>
              <a:rPr lang="en-US" dirty="0" err="1" smtClean="0"/>
              <a:t>aVR</a:t>
            </a:r>
            <a:endParaRPr lang="en-US" dirty="0" smtClean="0"/>
          </a:p>
          <a:p>
            <a:r>
              <a:rPr lang="en-US" dirty="0" smtClean="0"/>
              <a:t>In the context of ACS, it indicates LMCA or proximal LAD occlusion or severe triple vessel diseases.</a:t>
            </a:r>
          </a:p>
          <a:p>
            <a:r>
              <a:rPr lang="en-US" dirty="0" smtClean="0"/>
              <a:t>Associated with poor prognosis</a:t>
            </a:r>
          </a:p>
          <a:p>
            <a:r>
              <a:rPr lang="en-US" sz="1600" dirty="0" smtClean="0"/>
              <a:t>Outcome of patient: Coro showed coronary artery dissection at LMCA/ succumbed shortly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a typeface="PMingLiU"/>
                <a:cs typeface="Times New Roman"/>
              </a:rPr>
              <a:t>What ECG finding will prompt you to look for RV or posterior wall infarct?</a:t>
            </a:r>
            <a:endParaRPr 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RV infarct : inferior STEMI or STE at V1</a:t>
            </a:r>
          </a:p>
          <a:p>
            <a:endParaRPr lang="en-US" dirty="0" smtClean="0"/>
          </a:p>
          <a:p>
            <a:r>
              <a:rPr lang="en-US" altLang="zh-TW" dirty="0" smtClean="0"/>
              <a:t>Posterior wall infarct: STD V1 – V3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Name the pathology from the X ray</a:t>
            </a:r>
            <a:r>
              <a:rPr lang="en-US" altLang="zh-TW" dirty="0" smtClean="0"/>
              <a:t>?</a:t>
            </a:r>
            <a:endParaRPr lang="en-US" dirty="0"/>
          </a:p>
        </p:txBody>
      </p:sp>
      <p:pic>
        <p:nvPicPr>
          <p:cNvPr id="4" name="內容版面配置區 3" descr="image.123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95179"/>
            <a:ext cx="8229600" cy="366940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question is concerning about fracture hip. </a:t>
            </a:r>
          </a:p>
          <a:p>
            <a:pPr>
              <a:buNone/>
            </a:pPr>
            <a:r>
              <a:rPr lang="en-US" dirty="0" smtClean="0"/>
              <a:t>    Four patients presented with hip contusion. Their x ray were shown. </a:t>
            </a:r>
          </a:p>
          <a:p>
            <a:r>
              <a:rPr lang="en-US" dirty="0" smtClean="0"/>
              <a:t>Please point out the fracture site on each X ray.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Patient A</a:t>
            </a:r>
            <a:endParaRPr lang="en-US" sz="2800" dirty="0"/>
          </a:p>
        </p:txBody>
      </p:sp>
      <p:pic>
        <p:nvPicPr>
          <p:cNvPr id="4" name="內容版面配置區 3" descr="image.jpgkkk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571479"/>
            <a:ext cx="7072362" cy="622400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 # </a:t>
            </a:r>
            <a:r>
              <a:rPr lang="en-US" altLang="zh-TW" dirty="0" err="1" smtClean="0"/>
              <a:t>Rt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actebulum</a:t>
            </a:r>
            <a:endParaRPr lang="en-US" dirty="0"/>
          </a:p>
        </p:txBody>
      </p:sp>
      <p:pic>
        <p:nvPicPr>
          <p:cNvPr id="5" name="內容版面配置區 4" descr="image.jpgrr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18519"/>
            <a:ext cx="4038600" cy="4038600"/>
          </a:xfrm>
        </p:spPr>
      </p:pic>
      <p:pic>
        <p:nvPicPr>
          <p:cNvPr id="6" name="內容版面配置區 5" descr="55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43644" y="1920875"/>
            <a:ext cx="3247712" cy="4433888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4294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Patient B</a:t>
            </a:r>
            <a:endParaRPr lang="en-US" sz="2000" dirty="0"/>
          </a:p>
        </p:txBody>
      </p:sp>
      <p:pic>
        <p:nvPicPr>
          <p:cNvPr id="4" name="內容版面配置區 3" descr="imagejj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0206" y="1935163"/>
            <a:ext cx="4883587" cy="4389437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: Impacted fracture </a:t>
            </a:r>
            <a:r>
              <a:rPr lang="en-US" dirty="0" err="1" smtClean="0"/>
              <a:t>Rt</a:t>
            </a:r>
            <a:r>
              <a:rPr lang="en-US" dirty="0" smtClean="0"/>
              <a:t> neck of femur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Patient C</a:t>
            </a:r>
            <a:endParaRPr lang="en-US" sz="2000" dirty="0"/>
          </a:p>
        </p:txBody>
      </p:sp>
      <p:pic>
        <p:nvPicPr>
          <p:cNvPr id="6" name="內容版面配置區 5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285860"/>
            <a:ext cx="6147643" cy="5110178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Answer: Fracture </a:t>
            </a:r>
            <a:r>
              <a:rPr lang="en-US" dirty="0" err="1" smtClean="0"/>
              <a:t>Rt</a:t>
            </a:r>
            <a:r>
              <a:rPr lang="en-US" dirty="0" smtClean="0"/>
              <a:t> greater </a:t>
            </a:r>
            <a:r>
              <a:rPr lang="en-US" dirty="0" err="1" smtClean="0"/>
              <a:t>trochanter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Patient D</a:t>
            </a:r>
            <a:endParaRPr lang="en-US" dirty="0"/>
          </a:p>
        </p:txBody>
      </p:sp>
      <p:pic>
        <p:nvPicPr>
          <p:cNvPr id="5" name="內容版面配置區 5" descr="image.5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6184" y="1935163"/>
            <a:ext cx="4771631" cy="4389437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 : Lt </a:t>
            </a:r>
            <a:r>
              <a:rPr lang="en-US" dirty="0" err="1" smtClean="0"/>
              <a:t>subtronchanteric</a:t>
            </a:r>
            <a:r>
              <a:rPr lang="en-US" dirty="0" smtClean="0"/>
              <a:t> fracture   </a:t>
            </a:r>
            <a:r>
              <a:rPr lang="en-US" sz="2400" dirty="0" smtClean="0"/>
              <a:t>X ray repeat later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內容版面配置區 5" descr="image.5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2638"/>
            <a:ext cx="4038600" cy="3710361"/>
          </a:xfrm>
        </p:spPr>
      </p:pic>
      <p:pic>
        <p:nvPicPr>
          <p:cNvPr id="5" name="內容版面配置區 3" descr="sup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928802"/>
            <a:ext cx="4038600" cy="3857652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alternative method of pain relief apart from systemic analgesic?</a:t>
            </a:r>
          </a:p>
          <a:p>
            <a:endParaRPr lang="en-US" dirty="0" smtClean="0"/>
          </a:p>
          <a:p>
            <a:r>
              <a:rPr lang="en-US" dirty="0" smtClean="0"/>
              <a:t>Regional nerve block e.g. femoral nerve block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Fracture of Lt </a:t>
            </a:r>
            <a:r>
              <a:rPr lang="en-US" dirty="0" err="1" smtClean="0"/>
              <a:t>acromion</a:t>
            </a:r>
            <a:r>
              <a:rPr lang="en-US" dirty="0" smtClean="0"/>
              <a:t> was seen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fracture neck of femur, what is the most worried ( orthopedics) complication?  </a:t>
            </a:r>
          </a:p>
          <a:p>
            <a:endParaRPr lang="en-US" dirty="0" smtClean="0"/>
          </a:p>
          <a:p>
            <a:r>
              <a:rPr lang="en-US" smtClean="0"/>
              <a:t> </a:t>
            </a:r>
            <a:r>
              <a:rPr lang="en-US" dirty="0" smtClean="0"/>
              <a:t>AVM of </a:t>
            </a:r>
            <a:r>
              <a:rPr lang="en-US" smtClean="0"/>
              <a:t>femoral head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operative treatment options for displaced fracture femoral neck in young patients and geriatric patients respectively?</a:t>
            </a:r>
          </a:p>
          <a:p>
            <a:endParaRPr lang="en-US" dirty="0" smtClean="0"/>
          </a:p>
          <a:p>
            <a:r>
              <a:rPr lang="en-US" dirty="0" smtClean="0"/>
              <a:t>Geriatric patients: </a:t>
            </a:r>
            <a:r>
              <a:rPr lang="en-US" dirty="0" err="1" smtClean="0"/>
              <a:t>Arthroplasty</a:t>
            </a:r>
            <a:endParaRPr lang="en-US" dirty="0" smtClean="0"/>
          </a:p>
          <a:p>
            <a:r>
              <a:rPr lang="en-US" dirty="0" smtClean="0"/>
              <a:t>Young patients: prompt internal fixation to preserve their own femoral neck.</a:t>
            </a:r>
          </a:p>
          <a:p>
            <a:r>
              <a:rPr lang="en-US" i="1" dirty="0" smtClean="0"/>
              <a:t>Delayed diagnosis of fracture NOF is undesirable.</a:t>
            </a:r>
            <a:endParaRPr lang="en-US" i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20-year-old lady traveled to Kenya for 10 days, returned since one week ago, presented to A&amp;E with fever and headache for 3 days. There was also vomiting and diarrhea. GCS 15, BP 130/80mmHg, pulse 115bpm. Temp 41.3C.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Name four differential diagnoses in relation to the travel history?</a:t>
            </a:r>
          </a:p>
          <a:p>
            <a:pPr lvl="0"/>
            <a:r>
              <a:rPr lang="en-US" dirty="0" smtClean="0"/>
              <a:t>Dengue fever</a:t>
            </a:r>
          </a:p>
          <a:p>
            <a:pPr lvl="0"/>
            <a:r>
              <a:rPr lang="en-US" dirty="0" smtClean="0"/>
              <a:t>Typhoid fever</a:t>
            </a:r>
          </a:p>
          <a:p>
            <a:pPr lvl="0"/>
            <a:r>
              <a:rPr lang="en-US" dirty="0" err="1" smtClean="0"/>
              <a:t>Leptospirosis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Meningitis </a:t>
            </a:r>
          </a:p>
          <a:p>
            <a:pPr lvl="0"/>
            <a:r>
              <a:rPr lang="en-US" dirty="0" smtClean="0"/>
              <a:t>Influenza </a:t>
            </a:r>
          </a:p>
          <a:p>
            <a:pPr lvl="0"/>
            <a:r>
              <a:rPr lang="en-US" dirty="0" err="1" smtClean="0"/>
              <a:t>Chikungunya</a:t>
            </a:r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Screening for malaria was ordered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857365"/>
            <a:ext cx="5000660" cy="309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interpret the parasite count ? It is low or high parasite densities ?  </a:t>
            </a:r>
          </a:p>
          <a:p>
            <a:endParaRPr lang="en-US" dirty="0" smtClean="0"/>
          </a:p>
          <a:p>
            <a:r>
              <a:rPr lang="en-US" dirty="0" err="1" smtClean="0"/>
              <a:t>Parasitemia</a:t>
            </a:r>
            <a:r>
              <a:rPr lang="en-US" dirty="0" smtClean="0"/>
              <a:t> &gt; 4 % associated with higher mortality in non immune persons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How would you manage this patient? 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Resuscitation </a:t>
            </a:r>
          </a:p>
          <a:p>
            <a:pPr lvl="0"/>
            <a:r>
              <a:rPr lang="en-US" dirty="0" smtClean="0"/>
              <a:t>Look for any evidence of complicated malaria (prostration, impaired consciousness, convulsion, shock, jaundice, </a:t>
            </a:r>
            <a:r>
              <a:rPr lang="en-US" dirty="0" err="1" smtClean="0"/>
              <a:t>haemoglobinuria</a:t>
            </a:r>
            <a:r>
              <a:rPr lang="en-US" dirty="0" smtClean="0"/>
              <a:t>, severe anemia, hypoglycemia, metabolic acidosis, renal or liver function impaired, high </a:t>
            </a:r>
            <a:r>
              <a:rPr lang="en-US" dirty="0" err="1" smtClean="0"/>
              <a:t>parasitemia</a:t>
            </a:r>
            <a:r>
              <a:rPr lang="en-US" dirty="0" smtClean="0"/>
              <a:t>&gt;5%)</a:t>
            </a:r>
          </a:p>
          <a:p>
            <a:pPr lvl="0"/>
            <a:r>
              <a:rPr lang="en-US" dirty="0" smtClean="0"/>
              <a:t>If patient is critically ill and admission to medical would be delayed, start IV </a:t>
            </a:r>
            <a:r>
              <a:rPr lang="en-US" dirty="0" err="1" smtClean="0"/>
              <a:t>artesunate</a:t>
            </a:r>
            <a:r>
              <a:rPr lang="en-US" dirty="0" smtClean="0"/>
              <a:t> 2.4mg/kg with oral </a:t>
            </a:r>
            <a:r>
              <a:rPr lang="en-US" dirty="0" err="1" smtClean="0"/>
              <a:t>mefloquine</a:t>
            </a:r>
            <a:r>
              <a:rPr lang="en-US" dirty="0" smtClean="0"/>
              <a:t> 1000mg in A&amp;E </a:t>
            </a:r>
          </a:p>
          <a:p>
            <a:pPr lvl="0"/>
            <a:r>
              <a:rPr lang="en-US" dirty="0" smtClean="0"/>
              <a:t>Admit the patient to medical ward (no need isolation) </a:t>
            </a:r>
          </a:p>
          <a:p>
            <a:pPr lvl="0"/>
            <a:r>
              <a:rPr lang="en-US" sz="1900" dirty="0" smtClean="0"/>
              <a:t>Report NDORS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What are the effect of malaria on mother and fetus? 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Effect of malaria on pregnancy</a:t>
            </a:r>
          </a:p>
          <a:p>
            <a:pPr lvl="0">
              <a:buNone/>
            </a:pPr>
            <a:r>
              <a:rPr lang="en-US" dirty="0" smtClean="0"/>
              <a:t>    Mother: at higher risk of severe illness</a:t>
            </a:r>
          </a:p>
          <a:p>
            <a:pPr lvl="0">
              <a:buNone/>
            </a:pPr>
            <a:r>
              <a:rPr lang="en-US" dirty="0" smtClean="0"/>
              <a:t>    Fetus : miscarriage, low birth weight &amp; premature delivery 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recommended drug treatment for malaria (mainly P. </a:t>
            </a:r>
            <a:r>
              <a:rPr lang="en-US" dirty="0" err="1" smtClean="0"/>
              <a:t>falciparum</a:t>
            </a:r>
            <a:r>
              <a:rPr lang="en-US" dirty="0" smtClean="0"/>
              <a:t>) in pregnancy?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are not certain about the diagnosis, what supplemental views would be helpful?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Treatment of malaria( P. </a:t>
            </a:r>
            <a:r>
              <a:rPr lang="en-US" dirty="0" err="1" smtClean="0"/>
              <a:t>falciparum</a:t>
            </a:r>
            <a:r>
              <a:rPr lang="en-US" dirty="0" smtClean="0"/>
              <a:t>) during pregnancy</a:t>
            </a:r>
          </a:p>
          <a:p>
            <a:r>
              <a:rPr lang="en-US" dirty="0" smtClean="0"/>
              <a:t>Tetracycline and </a:t>
            </a:r>
            <a:r>
              <a:rPr lang="en-US" dirty="0" err="1" smtClean="0"/>
              <a:t>Primaquine</a:t>
            </a:r>
            <a:r>
              <a:rPr lang="en-US" dirty="0" smtClean="0"/>
              <a:t> are contra-indicated </a:t>
            </a:r>
          </a:p>
          <a:p>
            <a:r>
              <a:rPr lang="en-US" dirty="0" smtClean="0"/>
              <a:t>Uncertain safety of </a:t>
            </a:r>
            <a:r>
              <a:rPr lang="en-US" dirty="0" err="1" smtClean="0"/>
              <a:t>Artermisinin</a:t>
            </a:r>
            <a:r>
              <a:rPr lang="en-US" dirty="0" smtClean="0"/>
              <a:t> at first trimester </a:t>
            </a:r>
          </a:p>
          <a:p>
            <a:r>
              <a:rPr lang="en-US" dirty="0" smtClean="0"/>
              <a:t>For all severe infection, give </a:t>
            </a:r>
            <a:r>
              <a:rPr lang="en-US" dirty="0" err="1" smtClean="0"/>
              <a:t>Artermisinin</a:t>
            </a:r>
            <a:endParaRPr lang="en-US" dirty="0" smtClean="0"/>
          </a:p>
          <a:p>
            <a:r>
              <a:rPr lang="en-US" dirty="0" smtClean="0"/>
              <a:t>For uncomplicated cases, Quinine is preferred for first trimester and </a:t>
            </a:r>
            <a:r>
              <a:rPr lang="en-US" dirty="0" err="1" smtClean="0"/>
              <a:t>Artermisinin</a:t>
            </a:r>
            <a:r>
              <a:rPr lang="en-US" dirty="0" smtClean="0"/>
              <a:t> for second and third trimester.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1600" dirty="0" smtClean="0"/>
              <a:t>  Courtesy of Dr </a:t>
            </a:r>
            <a:r>
              <a:rPr lang="en-US" sz="1600" dirty="0" err="1" smtClean="0"/>
              <a:t>Kwong</a:t>
            </a:r>
            <a:r>
              <a:rPr lang="en-US" sz="1600" dirty="0" smtClean="0"/>
              <a:t> WY for her preparation on this OSCE question about malaria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dirty="0" smtClean="0"/>
              <a:t>Y view </a:t>
            </a:r>
          </a:p>
          <a:p>
            <a:pPr>
              <a:buAutoNum type="arabicPeriod"/>
            </a:pPr>
            <a:r>
              <a:rPr lang="en-US" dirty="0" smtClean="0"/>
              <a:t>Axial view</a:t>
            </a:r>
          </a:p>
          <a:p>
            <a:pPr>
              <a:buAutoNum type="arabicPeriod"/>
            </a:pPr>
            <a:r>
              <a:rPr lang="en-US" dirty="0" smtClean="0"/>
              <a:t>Apical oblique view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Apical oblique view</a:t>
            </a:r>
            <a:endParaRPr lang="en-US" dirty="0"/>
          </a:p>
        </p:txBody>
      </p:sp>
      <p:pic>
        <p:nvPicPr>
          <p:cNvPr id="5" name="內容版面配置區 4" descr="ima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41652"/>
            <a:ext cx="4038600" cy="4192333"/>
          </a:xfrm>
        </p:spPr>
      </p:pic>
      <p:pic>
        <p:nvPicPr>
          <p:cNvPr id="8" name="內容版面配置區 7" descr="c00006_u006-002-978070204232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88329" y="2357430"/>
            <a:ext cx="3358342" cy="271940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Axial view</a:t>
            </a:r>
            <a:endParaRPr lang="en-US" dirty="0"/>
          </a:p>
        </p:txBody>
      </p:sp>
      <p:pic>
        <p:nvPicPr>
          <p:cNvPr id="5" name="內容版面配置區 4" descr="78a681be1aaa09b0c26163de9cba486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0580" y="2880519"/>
            <a:ext cx="3291840" cy="2514600"/>
          </a:xfrm>
        </p:spPr>
      </p:pic>
      <p:pic>
        <p:nvPicPr>
          <p:cNvPr id="6" name="內容版面配置區 5" descr="C5-FF7-7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4942" y="2285992"/>
            <a:ext cx="3047334" cy="311406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scan of the same patient</a:t>
            </a:r>
            <a:endParaRPr lang="en-US" dirty="0"/>
          </a:p>
        </p:txBody>
      </p:sp>
      <p:pic>
        <p:nvPicPr>
          <p:cNvPr id="4" name="內容版面配置區 3" descr="image.9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0740" y="2179161"/>
            <a:ext cx="4922520" cy="390144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723</TotalTime>
  <Words>1086</Words>
  <Application>Microsoft Office PowerPoint</Application>
  <PresentationFormat>如螢幕大小 (4:3)</PresentationFormat>
  <Paragraphs>147</Paragraphs>
  <Slides>50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51" baseType="lpstr">
      <vt:lpstr>流線</vt:lpstr>
      <vt:lpstr>OSCE Dec 2016</vt:lpstr>
      <vt:lpstr>Question 1 </vt:lpstr>
      <vt:lpstr>Name the pathology from the X ray?</vt:lpstr>
      <vt:lpstr>Answer</vt:lpstr>
      <vt:lpstr>投影片 5</vt:lpstr>
      <vt:lpstr>Answer</vt:lpstr>
      <vt:lpstr>Apical oblique view</vt:lpstr>
      <vt:lpstr>Axial view</vt:lpstr>
      <vt:lpstr>CT scan of the same patient</vt:lpstr>
      <vt:lpstr>投影片 10</vt:lpstr>
      <vt:lpstr>投影片 11</vt:lpstr>
      <vt:lpstr>投影片 12</vt:lpstr>
      <vt:lpstr>Question 2</vt:lpstr>
      <vt:lpstr>Describe two important findings on the X-ray</vt:lpstr>
      <vt:lpstr>Answer</vt:lpstr>
      <vt:lpstr>投影片 16</vt:lpstr>
      <vt:lpstr>CT scan with contrast</vt:lpstr>
      <vt:lpstr>Answer</vt:lpstr>
      <vt:lpstr>投影片 19</vt:lpstr>
      <vt:lpstr>投影片 20</vt:lpstr>
      <vt:lpstr>投影片 21</vt:lpstr>
      <vt:lpstr>Question 3a</vt:lpstr>
      <vt:lpstr>投影片 23</vt:lpstr>
      <vt:lpstr>投影片 24</vt:lpstr>
      <vt:lpstr>投影片 25</vt:lpstr>
      <vt:lpstr>Question 3b</vt:lpstr>
      <vt:lpstr>投影片 27</vt:lpstr>
      <vt:lpstr>投影片 28</vt:lpstr>
      <vt:lpstr>What ECG finding will prompt you to look for RV or posterior wall infarct?</vt:lpstr>
      <vt:lpstr>Question 4</vt:lpstr>
      <vt:lpstr>Patient A</vt:lpstr>
      <vt:lpstr>Answer: # Rt actebulum</vt:lpstr>
      <vt:lpstr>Patient B</vt:lpstr>
      <vt:lpstr>投影片 34</vt:lpstr>
      <vt:lpstr>Patient C</vt:lpstr>
      <vt:lpstr>投影片 36</vt:lpstr>
      <vt:lpstr>          Patient D</vt:lpstr>
      <vt:lpstr>Answer : Lt subtronchanteric fracture   X ray repeat later  </vt:lpstr>
      <vt:lpstr>投影片 39</vt:lpstr>
      <vt:lpstr>投影片 40</vt:lpstr>
      <vt:lpstr>投影片 41</vt:lpstr>
      <vt:lpstr>Question 5</vt:lpstr>
      <vt:lpstr>投影片 43</vt:lpstr>
      <vt:lpstr>Screening for malaria was ordered  </vt:lpstr>
      <vt:lpstr>投影片 45</vt:lpstr>
      <vt:lpstr>How would you manage this patient? </vt:lpstr>
      <vt:lpstr>投影片 47</vt:lpstr>
      <vt:lpstr>Answer</vt:lpstr>
      <vt:lpstr>投影片 49</vt:lpstr>
      <vt:lpstr>投影片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 Dec 2016</dc:title>
  <dc:creator>user</dc:creator>
  <cp:lastModifiedBy>user</cp:lastModifiedBy>
  <cp:revision>89</cp:revision>
  <dcterms:created xsi:type="dcterms:W3CDTF">2016-11-20T08:55:43Z</dcterms:created>
  <dcterms:modified xsi:type="dcterms:W3CDTF">2016-12-22T06:45:10Z</dcterms:modified>
</cp:coreProperties>
</file>